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12700" y="-3175"/>
            <a:ext cx="12204700" cy="6861175"/>
          </a:xfrm>
          <a:prstGeom prst="rect">
            <a:avLst/>
          </a:prstGeom>
          <a:noFill/>
          <a:ln w="9525">
            <a:noFill/>
          </a:ln>
        </p:spPr>
      </p:pic>
      <p:sp>
        <p:nvSpPr>
          <p:cNvPr id="2051" name="Rectangle 3"/>
          <p:cNvSpPr>
            <a:spLocks noGrp="1" noChangeArrowheads="1"/>
          </p:cNvSpPr>
          <p:nvPr>
            <p:ph type="ctrTitle"/>
          </p:nvPr>
        </p:nvSpPr>
        <p:spPr>
          <a:xfrm>
            <a:off x="2063751" y="1125538"/>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351088"/>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6"/>
          <p:cNvPicPr>
            <a:picLocks noChangeAspect="1"/>
          </p:cNvPicPr>
          <p:nvPr/>
        </p:nvPicPr>
        <p:blipFill>
          <a:blip r:embed="rId12"/>
          <a:stretch>
            <a:fillRect/>
          </a:stretch>
        </p:blipFill>
        <p:spPr>
          <a:xfrm>
            <a:off x="0" y="0"/>
            <a:ext cx="12198351" cy="6861175"/>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p:nvPr/>
        </p:nvPicPr>
        <p:blipFill>
          <a:blip r:embed="rId1"/>
          <a:stretch>
            <a:fillRect/>
          </a:stretch>
        </p:blipFill>
        <p:spPr>
          <a:xfrm>
            <a:off x="1088390" y="252095"/>
            <a:ext cx="10400665" cy="3608070"/>
          </a:xfrm>
          <a:prstGeom prst="rect">
            <a:avLst/>
          </a:prstGeom>
          <a:noFill/>
          <a:ln w="9525">
            <a:noFill/>
          </a:ln>
        </p:spPr>
      </p:pic>
      <p:sp>
        <p:nvSpPr>
          <p:cNvPr id="5" name="Text Box 4"/>
          <p:cNvSpPr txBox="1"/>
          <p:nvPr/>
        </p:nvSpPr>
        <p:spPr>
          <a:xfrm>
            <a:off x="2391410" y="3917315"/>
            <a:ext cx="7389495" cy="521970"/>
          </a:xfrm>
          <a:prstGeom prst="rect">
            <a:avLst/>
          </a:prstGeom>
          <a:noFill/>
        </p:spPr>
        <p:txBody>
          <a:bodyPr wrap="square" rtlCol="0">
            <a:spAutoFit/>
          </a:bodyPr>
          <a:p>
            <a:pPr algn="l"/>
            <a:r>
              <a:rPr lang="en-US" sz="2800" b="1">
                <a:latin typeface="Arial" panose="020B0604020202020204" pitchFamily="34" charset="0"/>
                <a:cs typeface="Arial" panose="020B0604020202020204" pitchFamily="34" charset="0"/>
                <a:sym typeface="+mn-ea"/>
              </a:rPr>
              <a:t>Isolation of Hespridine from orange peel</a:t>
            </a:r>
            <a:endParaRPr lang="en-US" sz="2800" b="1">
              <a:latin typeface="Arial" panose="020B0604020202020204" pitchFamily="34" charset="0"/>
              <a:cs typeface="Arial" panose="020B0604020202020204" pitchFamily="34" charset="0"/>
              <a:sym typeface="+mn-ea"/>
            </a:endParaRPr>
          </a:p>
        </p:txBody>
      </p:sp>
      <p:sp>
        <p:nvSpPr>
          <p:cNvPr id="2" name="Text Box 1"/>
          <p:cNvSpPr txBox="1"/>
          <p:nvPr/>
        </p:nvSpPr>
        <p:spPr>
          <a:xfrm>
            <a:off x="1870075" y="4540885"/>
            <a:ext cx="8819515" cy="1568450"/>
          </a:xfrm>
          <a:prstGeom prst="rect">
            <a:avLst/>
          </a:prstGeom>
          <a:noFill/>
        </p:spPr>
        <p:txBody>
          <a:bodyPr wrap="square" rtlCol="0" anchor="t">
            <a:spAutoFit/>
          </a:bodyPr>
          <a:p>
            <a:pPr algn="ctr"/>
            <a:r>
              <a:rPr lang="en-US" sz="2400">
                <a:sym typeface="+mn-ea"/>
              </a:rPr>
              <a:t>  </a:t>
            </a:r>
            <a:endParaRPr lang="en-US" sz="2400">
              <a:sym typeface="+mn-ea"/>
            </a:endParaRPr>
          </a:p>
          <a:p>
            <a:pPr algn="ctr"/>
            <a:r>
              <a:rPr lang="en-US" sz="2400" b="1">
                <a:sym typeface="+mn-ea"/>
              </a:rPr>
              <a:t>Done by</a:t>
            </a:r>
            <a:endParaRPr lang="en-US" sz="2400" b="1"/>
          </a:p>
          <a:p>
            <a:pPr algn="ctr"/>
            <a:endParaRPr lang="en-US" sz="2400"/>
          </a:p>
          <a:p>
            <a:pPr algn="ctr"/>
            <a:r>
              <a:rPr lang="en-US" sz="2400">
                <a:sym typeface="+mn-ea"/>
              </a:rPr>
              <a:t>      </a:t>
            </a:r>
            <a:r>
              <a:rPr lang="en-US" sz="2400" b="1">
                <a:sym typeface="+mn-ea"/>
              </a:rPr>
              <a:t>Lect. A.T. pharmacsit  Nour Hameed Aldhif  </a:t>
            </a:r>
            <a:r>
              <a:rPr lang="en-US" b="1">
                <a:sym typeface="+mn-ea"/>
              </a:rPr>
              <a:t> </a:t>
            </a:r>
            <a:endParaRPr 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80645"/>
            <a:ext cx="2971165" cy="1325880"/>
          </a:xfrm>
        </p:spPr>
        <p:txBody>
          <a:bodyPr/>
          <a:p>
            <a:r>
              <a:rPr lang="en-US" sz="3200">
                <a:latin typeface="Arial" panose="020B0604020202020204" pitchFamily="34" charset="0"/>
                <a:cs typeface="Arial" panose="020B0604020202020204" pitchFamily="34" charset="0"/>
              </a:rPr>
              <a:t>Introduction</a:t>
            </a:r>
            <a:endParaRPr lang="en-US" sz="320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642745"/>
            <a:ext cx="10942955" cy="4895850"/>
          </a:xfrm>
        </p:spPr>
        <p:txBody>
          <a:bodyPr/>
          <a:p>
            <a:pPr marL="0" indent="0" algn="just">
              <a:buNone/>
            </a:pPr>
            <a:r>
              <a:rPr lang="en-US" sz="2000">
                <a:latin typeface="Arial" panose="020B0604020202020204" pitchFamily="34" charset="0"/>
                <a:cs typeface="Arial" panose="020B0604020202020204" pitchFamily="34" charset="0"/>
              </a:rPr>
              <a:t>Hesperidin,is a secondary metabolite , a  flavanone-type polyphenolic bioflavonoid, it is  found  abundant in  the peel  and  membraneous  parts of  orange peel  and other  citrus fruits.. Hesperidin can also be found in green vegetables. Aglycone part of hesperidin is the flavanone hesperitin bind to the disaccharide rutinose.</a:t>
            </a:r>
            <a:endParaRPr lang="en-US" sz="2000">
              <a:latin typeface="Arial" panose="020B0604020202020204" pitchFamily="34" charset="0"/>
              <a:cs typeface="Arial" panose="020B0604020202020204" pitchFamily="34" charset="0"/>
            </a:endParaRPr>
          </a:p>
          <a:p>
            <a:pPr marL="0" indent="0" algn="just">
              <a:buNone/>
            </a:pPr>
            <a:endParaRPr lang="en-US" sz="2000">
              <a:latin typeface="Arial" panose="020B0604020202020204" pitchFamily="34" charset="0"/>
              <a:cs typeface="Arial" panose="020B0604020202020204" pitchFamily="34" charset="0"/>
            </a:endParaRPr>
          </a:p>
          <a:p>
            <a:pPr marL="0" indent="0" algn="just">
              <a:buNone/>
            </a:pPr>
            <a:endParaRPr lang="en-US" sz="2000">
              <a:latin typeface="Arial" panose="020B0604020202020204" pitchFamily="34" charset="0"/>
              <a:cs typeface="Arial" panose="020B0604020202020204" pitchFamily="34" charset="0"/>
            </a:endParaRPr>
          </a:p>
        </p:txBody>
      </p:sp>
      <p:pic>
        <p:nvPicPr>
          <p:cNvPr id="4" name="Content Placeholder 3"/>
          <p:cNvPicPr>
            <a:picLocks noChangeAspect="1"/>
          </p:cNvPicPr>
          <p:nvPr>
            <p:ph sz="half" idx="2"/>
          </p:nvPr>
        </p:nvPicPr>
        <p:blipFill>
          <a:blip r:embed="rId1"/>
          <a:stretch>
            <a:fillRect/>
          </a:stretch>
        </p:blipFill>
        <p:spPr>
          <a:xfrm>
            <a:off x="2926080" y="3382010"/>
            <a:ext cx="6601460" cy="26168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210310"/>
            <a:ext cx="10913110" cy="4351655"/>
          </a:xfrm>
        </p:spPr>
        <p:txBody>
          <a:bodyPr/>
          <a:p>
            <a:pPr marL="0" indent="0" algn="just">
              <a:buNone/>
            </a:pPr>
            <a:r>
              <a:rPr lang="en-US" sz="2000">
                <a:latin typeface="Arial" panose="020B0604020202020204" pitchFamily="34" charset="0"/>
                <a:cs typeface="Arial" panose="020B0604020202020204" pitchFamily="34" charset="0"/>
                <a:sym typeface="+mn-ea"/>
              </a:rPr>
              <a:t>The molecular structure of hesperidin affects its bioavailability and absorption levels Thus, the metabolism of citrus flavanones is determined by the sugar moieties and its removal degree by intestinal bacteria. </a:t>
            </a:r>
            <a:endParaRPr lang="en-US" sz="2000">
              <a:latin typeface="Arial" panose="020B0604020202020204" pitchFamily="34" charset="0"/>
              <a:cs typeface="Arial" panose="020B0604020202020204" pitchFamily="34" charset="0"/>
            </a:endParaRPr>
          </a:p>
          <a:p>
            <a:pPr algn="just"/>
            <a:endParaRPr lang="en-US" sz="2000">
              <a:latin typeface="Arial" panose="020B0604020202020204" pitchFamily="34" charset="0"/>
              <a:cs typeface="Arial" panose="020B0604020202020204" pitchFamily="34" charset="0"/>
            </a:endParaRPr>
          </a:p>
        </p:txBody>
      </p:sp>
      <p:pic>
        <p:nvPicPr>
          <p:cNvPr id="4" name="Content Placeholder 3"/>
          <p:cNvPicPr>
            <a:picLocks noChangeAspect="1"/>
          </p:cNvPicPr>
          <p:nvPr>
            <p:ph sz="half" idx="2"/>
          </p:nvPr>
        </p:nvPicPr>
        <p:blipFill>
          <a:blip r:embed="rId1"/>
          <a:stretch>
            <a:fillRect/>
          </a:stretch>
        </p:blipFill>
        <p:spPr>
          <a:xfrm>
            <a:off x="3377565" y="2421890"/>
            <a:ext cx="7976235" cy="41122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Arial" panose="020B0604020202020204" pitchFamily="34" charset="0"/>
                <a:cs typeface="Arial" panose="020B0604020202020204" pitchFamily="34" charset="0"/>
              </a:rPr>
              <a:t>Beneficial Effects of Hesperidin</a:t>
            </a:r>
            <a:endParaRPr lang="en-US" sz="320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8172450" cy="962660"/>
          </a:xfrm>
        </p:spPr>
        <p:txBody>
          <a:bodyPr/>
          <a:p>
            <a:r>
              <a:rPr lang="en-US" sz="2400"/>
              <a:t>Effect on Cardiovascular Disease Risk Factors</a:t>
            </a:r>
            <a:endParaRPr lang="en-US" sz="2400"/>
          </a:p>
        </p:txBody>
      </p:sp>
      <p:pic>
        <p:nvPicPr>
          <p:cNvPr id="102" name="Content Placeholder 101"/>
          <p:cNvPicPr/>
          <p:nvPr>
            <p:ph sz="half" idx="2"/>
          </p:nvPr>
        </p:nvPicPr>
        <p:blipFill>
          <a:blip r:embed="rId1"/>
          <a:stretch>
            <a:fillRect/>
          </a:stretch>
        </p:blipFill>
        <p:spPr>
          <a:xfrm>
            <a:off x="2216150" y="2472055"/>
            <a:ext cx="8502015" cy="401066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05815" y="1598930"/>
            <a:ext cx="11003915" cy="4351655"/>
          </a:xfrm>
        </p:spPr>
        <p:txBody>
          <a:bodyPr/>
          <a:p>
            <a:r>
              <a:rPr lang="en-US" sz="2400">
                <a:latin typeface="Arial" panose="020B0604020202020204" pitchFamily="34" charset="0"/>
                <a:cs typeface="Arial" panose="020B0604020202020204" pitchFamily="34" charset="0"/>
              </a:rPr>
              <a:t>Anticarcinogenic</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Antioxidant</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Anti-inflammatory </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Anti-microbial</a:t>
            </a:r>
            <a:endParaRPr lang="en-US" sz="2400">
              <a:latin typeface="Arial" panose="020B0604020202020204" pitchFamily="34" charset="0"/>
              <a:cs typeface="Arial" panose="020B0604020202020204" pitchFamily="34" charset="0"/>
            </a:endParaRPr>
          </a:p>
          <a:p>
            <a:endParaRPr lang="en-US"/>
          </a:p>
          <a:p>
            <a:pPr algn="just"/>
            <a:r>
              <a:rPr lang="en-US" sz="2400" b="1">
                <a:solidFill>
                  <a:srgbClr val="FF0000"/>
                </a:solidFill>
                <a:latin typeface="Arial" panose="020B0604020202020204" pitchFamily="34" charset="0"/>
                <a:cs typeface="Arial" panose="020B0604020202020204" pitchFamily="34" charset="0"/>
              </a:rPr>
              <a:t>H.W.//  </a:t>
            </a:r>
            <a:r>
              <a:rPr lang="en-US" sz="2400">
                <a:latin typeface="Arial" panose="020B0604020202020204" pitchFamily="34" charset="0"/>
                <a:cs typeface="Arial" panose="020B0604020202020204" pitchFamily="34" charset="0"/>
              </a:rPr>
              <a:t>Y</a:t>
            </a:r>
            <a:r>
              <a:rPr lang="en-US" sz="2000">
                <a:latin typeface="Arial" panose="020B0604020202020204" pitchFamily="34" charset="0"/>
                <a:cs typeface="Arial" panose="020B0604020202020204" pitchFamily="34" charset="0"/>
              </a:rPr>
              <a:t>ou shouldn’t take this supplement if you’re taking certain medications, including anticoagulants, blood thinners, blood pressure drugs and calcium channel blockers.</a:t>
            </a:r>
            <a:endParaRPr lang="en-US" sz="2000">
              <a:latin typeface="Arial" panose="020B0604020202020204" pitchFamily="34" charset="0"/>
              <a:cs typeface="Arial" panose="020B0604020202020204" pitchFamily="34" charset="0"/>
            </a:endParaRPr>
          </a:p>
          <a:p>
            <a:pPr algn="just"/>
            <a:endParaRPr lang="en-US"/>
          </a:p>
          <a:p>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69215"/>
            <a:ext cx="4316730" cy="1325880"/>
          </a:xfrm>
        </p:spPr>
        <p:txBody>
          <a:bodyPr/>
          <a:p>
            <a:r>
              <a:rPr lang="en-US" sz="3200">
                <a:latin typeface="Arial" panose="020B0604020202020204" pitchFamily="34" charset="0"/>
                <a:cs typeface="Arial" panose="020B0604020202020204" pitchFamily="34" charset="0"/>
              </a:rPr>
              <a:t>Extraction methodes</a:t>
            </a:r>
            <a:endParaRPr lang="en-US" sz="3200">
              <a:latin typeface="Arial" panose="020B0604020202020204" pitchFamily="34" charset="0"/>
              <a:cs typeface="Arial" panose="020B0604020202020204" pitchFamily="34" charset="0"/>
            </a:endParaRPr>
          </a:p>
        </p:txBody>
      </p:sp>
      <p:pic>
        <p:nvPicPr>
          <p:cNvPr id="5" name="Content Placeholder 4"/>
          <p:cNvPicPr>
            <a:picLocks noChangeAspect="1"/>
          </p:cNvPicPr>
          <p:nvPr>
            <p:ph sz="half" idx="1"/>
          </p:nvPr>
        </p:nvPicPr>
        <p:blipFill>
          <a:blip r:embed="rId1"/>
          <a:srcRect l="-1051" t="13702" r="-2028" b="13746"/>
          <a:stretch>
            <a:fillRect/>
          </a:stretch>
        </p:blipFill>
        <p:spPr>
          <a:xfrm>
            <a:off x="6459855" y="3261995"/>
            <a:ext cx="5347970" cy="2536825"/>
          </a:xfrm>
          <a:prstGeom prst="rect">
            <a:avLst/>
          </a:prstGeom>
        </p:spPr>
      </p:pic>
      <p:sp>
        <p:nvSpPr>
          <p:cNvPr id="6" name="Text Box 5"/>
          <p:cNvSpPr txBox="1"/>
          <p:nvPr/>
        </p:nvSpPr>
        <p:spPr>
          <a:xfrm>
            <a:off x="321310" y="1750060"/>
            <a:ext cx="11592560" cy="4399915"/>
          </a:xfrm>
          <a:prstGeom prst="rect">
            <a:avLst/>
          </a:prstGeom>
          <a:noFill/>
        </p:spPr>
        <p:txBody>
          <a:bodyPr wrap="square" rtlCol="0" anchor="t">
            <a:spAutoFit/>
          </a:bodyPr>
          <a:p>
            <a:pPr algn="just"/>
            <a:r>
              <a:rPr lang="en-US" sz="2000">
                <a:latin typeface="Arial" panose="020B0604020202020204" pitchFamily="34" charset="0"/>
                <a:cs typeface="Arial" panose="020B0604020202020204" pitchFamily="34" charset="0"/>
              </a:rPr>
              <a:t>Hesperidin can be isolated by two different methods :</a:t>
            </a:r>
            <a:endParaRPr lang="en-US" sz="2000">
              <a:latin typeface="Arial" panose="020B0604020202020204" pitchFamily="34" charset="0"/>
              <a:cs typeface="Arial" panose="020B0604020202020204" pitchFamily="34" charset="0"/>
            </a:endParaRPr>
          </a:p>
          <a:p>
            <a:pPr algn="just"/>
            <a:endParaRPr lang="en-US" sz="2000">
              <a:latin typeface="Arial" panose="020B0604020202020204" pitchFamily="34" charset="0"/>
              <a:cs typeface="Arial" panose="020B0604020202020204" pitchFamily="34" charset="0"/>
            </a:endParaRPr>
          </a:p>
          <a:p>
            <a:pPr algn="just"/>
            <a:r>
              <a:rPr lang="en-US" sz="2000">
                <a:latin typeface="Arial" panose="020B0604020202020204" pitchFamily="34" charset="0"/>
                <a:cs typeface="Arial" panose="020B0604020202020204" pitchFamily="34" charset="0"/>
              </a:rPr>
              <a:t>Conventional Method: - The dried orange peels (250gm) were macerated with 800ml of  methanol overnight then filter and collect the filtrate for detection the hesperdine .</a:t>
            </a:r>
            <a:endParaRPr lang="en-US" sz="2000">
              <a:latin typeface="Arial" panose="020B0604020202020204" pitchFamily="34" charset="0"/>
              <a:cs typeface="Arial" panose="020B0604020202020204" pitchFamily="34" charset="0"/>
            </a:endParaRPr>
          </a:p>
          <a:p>
            <a:pPr algn="just"/>
            <a:endParaRPr lang="en-US" sz="2000">
              <a:latin typeface="Arial" panose="020B0604020202020204" pitchFamily="34" charset="0"/>
              <a:cs typeface="Arial" panose="020B0604020202020204" pitchFamily="34" charset="0"/>
            </a:endParaRPr>
          </a:p>
          <a:p>
            <a:pPr algn="just"/>
            <a:endParaRPr lang="en-US" sz="2400">
              <a:latin typeface="Arial" panose="020B0604020202020204" pitchFamily="34" charset="0"/>
              <a:cs typeface="Arial" panose="020B0604020202020204" pitchFamily="34" charset="0"/>
            </a:endParaRPr>
          </a:p>
          <a:p>
            <a:pPr algn="just"/>
            <a:endParaRPr lang="en-US" sz="2400">
              <a:latin typeface="Arial" panose="020B0604020202020204" pitchFamily="34" charset="0"/>
              <a:cs typeface="Arial" panose="020B0604020202020204" pitchFamily="34" charset="0"/>
            </a:endParaRPr>
          </a:p>
          <a:p>
            <a:pPr algn="just"/>
            <a:endParaRPr lang="en-US" sz="2400">
              <a:latin typeface="Arial" panose="020B0604020202020204" pitchFamily="34" charset="0"/>
              <a:cs typeface="Arial" panose="020B0604020202020204" pitchFamily="34" charset="0"/>
            </a:endParaRPr>
          </a:p>
          <a:p>
            <a:pPr algn="just"/>
            <a:endParaRPr lang="en-US" sz="2400">
              <a:latin typeface="Arial" panose="020B0604020202020204" pitchFamily="34" charset="0"/>
              <a:cs typeface="Arial" panose="020B0604020202020204" pitchFamily="34" charset="0"/>
            </a:endParaRPr>
          </a:p>
          <a:p>
            <a:pPr algn="just"/>
            <a:endParaRPr lang="en-US" sz="2400">
              <a:latin typeface="Arial" panose="020B0604020202020204" pitchFamily="34" charset="0"/>
              <a:cs typeface="Arial" panose="020B0604020202020204" pitchFamily="34" charset="0"/>
            </a:endParaRPr>
          </a:p>
          <a:p>
            <a:pPr algn="just"/>
            <a:endParaRPr lang="en-US" sz="2000">
              <a:latin typeface="Arial" panose="020B0604020202020204" pitchFamily="34" charset="0"/>
              <a:cs typeface="Arial" panose="020B0604020202020204" pitchFamily="34" charset="0"/>
            </a:endParaRPr>
          </a:p>
          <a:p>
            <a:pPr algn="just"/>
            <a:r>
              <a:rPr lang="en-US" sz="2000">
                <a:latin typeface="Arial" panose="020B0604020202020204" pitchFamily="34" charset="0"/>
                <a:cs typeface="Arial" panose="020B0604020202020204" pitchFamily="34" charset="0"/>
              </a:rPr>
              <a:t>Modern Method: - By using soxhlet apparatus and petroleum ether as solvent .In this lab. We use conventional method</a:t>
            </a:r>
            <a:endParaRPr lang="en-US" sz="200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latin typeface="Arial" panose="020B0604020202020204" pitchFamily="34" charset="0"/>
                <a:cs typeface="Arial" panose="020B0604020202020204" pitchFamily="34" charset="0"/>
              </a:rPr>
              <a:t>Detection of Flavonoids </a:t>
            </a:r>
            <a:endParaRPr lang="en-US" sz="320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999490" y="2146935"/>
            <a:ext cx="10621645" cy="4351655"/>
          </a:xfrm>
        </p:spPr>
        <p:txBody>
          <a:bodyPr>
            <a:normAutofit fontScale="70000"/>
          </a:bodyPr>
          <a:p>
            <a:r>
              <a:rPr lang="en-US" sz="2900">
                <a:latin typeface="Arial" panose="020B0604020202020204" pitchFamily="34" charset="0"/>
                <a:cs typeface="Arial" panose="020B0604020202020204" pitchFamily="34" charset="0"/>
              </a:rPr>
              <a:t>FeCl3 test </a:t>
            </a:r>
            <a:endParaRPr lang="en-US" sz="2900">
              <a:latin typeface="Arial" panose="020B0604020202020204" pitchFamily="34" charset="0"/>
              <a:cs typeface="Arial" panose="020B0604020202020204" pitchFamily="34" charset="0"/>
            </a:endParaRPr>
          </a:p>
          <a:p>
            <a:pPr marL="0" indent="0">
              <a:buNone/>
            </a:pPr>
            <a:r>
              <a:rPr lang="en-US" sz="2900">
                <a:latin typeface="Arial" panose="020B0604020202020204" pitchFamily="34" charset="0"/>
                <a:cs typeface="Arial" panose="020B0604020202020204" pitchFamily="34" charset="0"/>
              </a:rPr>
              <a:t> 1 ml of extract + few drops of FeCl3 (10%)→ Brown color</a:t>
            </a:r>
            <a:endParaRPr lang="en-US" sz="29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900">
                <a:latin typeface="Arial" panose="020B0604020202020204" pitchFamily="34" charset="0"/>
                <a:cs typeface="Arial" panose="020B0604020202020204" pitchFamily="34" charset="0"/>
              </a:rPr>
              <a:t>Lead acetate test </a:t>
            </a:r>
            <a:endParaRPr lang="en-US" sz="2900">
              <a:latin typeface="Arial" panose="020B0604020202020204" pitchFamily="34" charset="0"/>
              <a:cs typeface="Arial" panose="020B0604020202020204" pitchFamily="34" charset="0"/>
            </a:endParaRPr>
          </a:p>
          <a:p>
            <a:pPr marL="0" indent="0">
              <a:buNone/>
            </a:pPr>
            <a:r>
              <a:rPr lang="en-US" sz="2900">
                <a:latin typeface="Arial" panose="020B0604020202020204" pitchFamily="34" charset="0"/>
                <a:cs typeface="Arial" panose="020B0604020202020204" pitchFamily="34" charset="0"/>
              </a:rPr>
              <a:t> 1ml of extract +10 drops of lead acetate (10%) →White color</a:t>
            </a:r>
            <a:endParaRPr lang="en-US" sz="2900">
              <a:latin typeface="Arial" panose="020B0604020202020204" pitchFamily="34" charset="0"/>
              <a:cs typeface="Arial" panose="020B0604020202020204" pitchFamily="34" charset="0"/>
            </a:endParaRPr>
          </a:p>
          <a:p>
            <a:endParaRPr lang="en-US" sz="30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                 </a:t>
            </a:r>
            <a:r>
              <a:rPr lang="en-US"/>
              <a:t>                                   </a:t>
            </a:r>
            <a:endParaRPr lang="en-US"/>
          </a:p>
        </p:txBody>
      </p:sp>
      <p:pic>
        <p:nvPicPr>
          <p:cNvPr id="4" name="Content Placeholder 3"/>
          <p:cNvPicPr>
            <a:picLocks noChangeAspect="1"/>
          </p:cNvPicPr>
          <p:nvPr>
            <p:ph sz="half" idx="2"/>
          </p:nvPr>
        </p:nvPicPr>
        <p:blipFill>
          <a:blip r:embed="rId1"/>
          <a:stretch>
            <a:fillRect/>
          </a:stretch>
        </p:blipFill>
        <p:spPr>
          <a:xfrm>
            <a:off x="8394700" y="1007110"/>
            <a:ext cx="1802765" cy="2201545"/>
          </a:xfrm>
          <a:prstGeom prst="rect">
            <a:avLst/>
          </a:prstGeom>
        </p:spPr>
      </p:pic>
      <p:pic>
        <p:nvPicPr>
          <p:cNvPr id="5" name="Picture 4"/>
          <p:cNvPicPr>
            <a:picLocks noChangeAspect="1"/>
          </p:cNvPicPr>
          <p:nvPr/>
        </p:nvPicPr>
        <p:blipFill>
          <a:blip r:embed="rId2"/>
          <a:srcRect l="16791" t="2711" r="26709" b="1040"/>
          <a:stretch>
            <a:fillRect/>
          </a:stretch>
        </p:blipFill>
        <p:spPr>
          <a:xfrm>
            <a:off x="8441690" y="3714115"/>
            <a:ext cx="1873885" cy="27044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300990" y="86360"/>
            <a:ext cx="11521440" cy="6600190"/>
          </a:xfrm>
        </p:spPr>
        <p:txBody>
          <a:bodyPr/>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Shinoda test </a:t>
            </a:r>
            <a:endParaRPr lang="en-US" sz="2000">
              <a:latin typeface="Arial" panose="020B0604020202020204" pitchFamily="34" charset="0"/>
              <a:cs typeface="Arial" panose="020B0604020202020204" pitchFamily="34" charset="0"/>
            </a:endParaRPr>
          </a:p>
          <a:p>
            <a:pPr marL="0" indent="0">
              <a:buNone/>
            </a:pPr>
            <a:r>
              <a:rPr lang="en-US" sz="2000">
                <a:latin typeface="Arial" panose="020B0604020202020204" pitchFamily="34" charset="0"/>
                <a:cs typeface="Arial" panose="020B0604020202020204" pitchFamily="34" charset="0"/>
              </a:rPr>
              <a:t> 1 ml of extract + 5 drops of HCl + few crystal of magnesium→pink color</a:t>
            </a:r>
            <a:endParaRPr lang="en-US" sz="2000">
              <a:latin typeface="Arial" panose="020B0604020202020204" pitchFamily="34" charset="0"/>
              <a:cs typeface="Arial" panose="020B0604020202020204" pitchFamily="34" charset="0"/>
            </a:endParaRPr>
          </a:p>
          <a:p>
            <a:pPr marL="0" indent="0">
              <a:buNone/>
            </a:pPr>
            <a:endParaRPr lang="en-US" sz="2000">
              <a:latin typeface="Arial" panose="020B0604020202020204" pitchFamily="34" charset="0"/>
              <a:cs typeface="Arial" panose="020B0604020202020204" pitchFamily="34" charset="0"/>
              <a:sym typeface="+mn-ea"/>
            </a:endParaRPr>
          </a:p>
          <a:p>
            <a:pPr marL="0" indent="0">
              <a:buNone/>
            </a:pPr>
            <a:endParaRPr lang="en-US" sz="2400">
              <a:latin typeface="Arial" panose="020B0604020202020204" pitchFamily="34" charset="0"/>
              <a:cs typeface="Arial" panose="020B0604020202020204" pitchFamily="34" charset="0"/>
              <a:sym typeface="+mn-ea"/>
            </a:endParaRPr>
          </a:p>
          <a:p>
            <a:pPr marL="0" indent="0">
              <a:buNone/>
            </a:pPr>
            <a:endParaRPr lang="en-US" sz="2400">
              <a:latin typeface="Arial" panose="020B0604020202020204" pitchFamily="34" charset="0"/>
              <a:cs typeface="Arial" panose="020B0604020202020204" pitchFamily="34" charset="0"/>
              <a:sym typeface="+mn-ea"/>
            </a:endParaRPr>
          </a:p>
          <a:p>
            <a:endParaRPr lang="en-US" sz="2000">
              <a:latin typeface="Arial" panose="020B0604020202020204" pitchFamily="34" charset="0"/>
              <a:cs typeface="Arial" panose="020B0604020202020204" pitchFamily="34" charset="0"/>
              <a:sym typeface="+mn-ea"/>
            </a:endParaRPr>
          </a:p>
          <a:p>
            <a:r>
              <a:rPr lang="en-US" sz="2000">
                <a:latin typeface="Arial" panose="020B0604020202020204" pitchFamily="34" charset="0"/>
                <a:cs typeface="Arial" panose="020B0604020202020204" pitchFamily="34" charset="0"/>
                <a:sym typeface="+mn-ea"/>
              </a:rPr>
              <a:t>Sodium hydroxide test </a:t>
            </a:r>
            <a:endParaRPr lang="en-US" sz="2000">
              <a:latin typeface="Arial" panose="020B0604020202020204" pitchFamily="34" charset="0"/>
              <a:cs typeface="Arial" panose="020B0604020202020204" pitchFamily="34" charset="0"/>
            </a:endParaRPr>
          </a:p>
          <a:p>
            <a:pPr marL="0" indent="0">
              <a:buNone/>
            </a:pPr>
            <a:r>
              <a:rPr lang="en-US" sz="2000">
                <a:latin typeface="Arial" panose="020B0604020202020204" pitchFamily="34" charset="0"/>
                <a:cs typeface="Arial" panose="020B0604020202020204" pitchFamily="34" charset="0"/>
                <a:sym typeface="+mn-ea"/>
              </a:rPr>
              <a:t>1ml of extract +5 drops of NaOH (10%) →yellow color → disappear after addition of 5 drops of HCL  </a:t>
            </a:r>
            <a:endParaRPr lang="en-US" sz="20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p:txBody>
      </p:sp>
      <p:pic>
        <p:nvPicPr>
          <p:cNvPr id="2" name="Content Placeholder 1"/>
          <p:cNvPicPr>
            <a:picLocks noChangeAspect="1"/>
          </p:cNvPicPr>
          <p:nvPr>
            <p:ph sz="half" idx="2"/>
          </p:nvPr>
        </p:nvPicPr>
        <p:blipFill>
          <a:blip r:embed="rId1"/>
          <a:srcRect l="24662" t="884" r="3068" b="-6287"/>
          <a:stretch>
            <a:fillRect/>
          </a:stretch>
        </p:blipFill>
        <p:spPr>
          <a:xfrm>
            <a:off x="9363710" y="4434840"/>
            <a:ext cx="1774825" cy="2323465"/>
          </a:xfrm>
          <a:prstGeom prst="rect">
            <a:avLst/>
          </a:prstGeom>
        </p:spPr>
      </p:pic>
      <p:pic>
        <p:nvPicPr>
          <p:cNvPr id="5" name="Picture 4"/>
          <p:cNvPicPr>
            <a:picLocks noChangeAspect="1"/>
          </p:cNvPicPr>
          <p:nvPr/>
        </p:nvPicPr>
        <p:blipFill>
          <a:blip r:embed="rId2"/>
          <a:srcRect l="48157" r="10268" b="6482"/>
          <a:stretch>
            <a:fillRect/>
          </a:stretch>
        </p:blipFill>
        <p:spPr>
          <a:xfrm>
            <a:off x="9478010" y="1334135"/>
            <a:ext cx="1785620" cy="21075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rcRect r="35" b="8242"/>
          <a:stretch>
            <a:fillRect/>
          </a:stretch>
        </p:blipFill>
        <p:spPr>
          <a:xfrm>
            <a:off x="666115" y="340360"/>
            <a:ext cx="10800715" cy="6348730"/>
          </a:xfrm>
          <a:prstGeom prst="rect">
            <a:avLst/>
          </a:prstGeom>
        </p:spPr>
      </p:pic>
    </p:spTree>
  </p:cSld>
  <p:clrMapOvr>
    <a:masterClrMapping/>
  </p:clrMapOvr>
</p:sld>
</file>

<file path=ppt/theme/theme1.xml><?xml version="1.0" encoding="utf-8"?>
<a:theme xmlns:a="http://schemas.openxmlformats.org/drawingml/2006/main" name="Data Pie Charts">
  <a:themeElements>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Data Pie Chart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Data Pie Cha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ta Pie Cha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ta Pie Cha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ta Pie Cha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ta Pie Cha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ta Pie Cha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ta Pie Cha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ta Pie Cha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ta Pie Cha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ta Pie Cha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ta Pie Cha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ta Pie Cha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ta Pie Charts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Words>
  <Application>WPS Presentation</Application>
  <PresentationFormat>Widescreen</PresentationFormat>
  <Paragraphs>74</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SimSun</vt:lpstr>
      <vt:lpstr>Wingdings</vt:lpstr>
      <vt:lpstr>Microsoft YaHei</vt:lpstr>
      <vt:lpstr>Arial Unicode MS</vt:lpstr>
      <vt:lpstr>Calibri</vt:lpstr>
      <vt:lpstr>Data Pie Charts</vt:lpstr>
      <vt:lpstr>PowerPoint 演示文稿</vt:lpstr>
      <vt:lpstr>Introduction</vt:lpstr>
      <vt:lpstr>PowerPoint 演示文稿</vt:lpstr>
      <vt:lpstr>Beneficial Effects of Hesperidin</vt:lpstr>
      <vt:lpstr>PowerPoint 演示文稿</vt:lpstr>
      <vt:lpstr>Extraction methodes</vt:lpstr>
      <vt:lpstr>Detection of Flavonoids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Noura Ahmed</cp:lastModifiedBy>
  <cp:revision>5</cp:revision>
  <dcterms:created xsi:type="dcterms:W3CDTF">2022-11-03T18:20:00Z</dcterms:created>
  <dcterms:modified xsi:type="dcterms:W3CDTF">2022-12-22T20:50:46Z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7B54A28689A44359AE5F05E8483350F6</vt:lpwstr>
  </property>
  <property fmtid="{D5CDD505-2E9C-101B-9397-08002B2CF9AE}" pid="3" name="KSOProductBuildVer">
    <vt:lpwstr>1033-11.2.0.11380</vt:lpwstr>
  </property>
</Properties>
</file>